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14332-5814-4FA3-B898-D8D3AF230E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House Market and Venues in Austin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ABAA05-80FC-4AE8-A939-0F6E7DA5A9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Course Project of Applied Data Science Capstone by IBM on Coursera</a:t>
            </a:r>
          </a:p>
          <a:p>
            <a:r>
              <a:rPr lang="en-US" dirty="0"/>
              <a:t>-Rahul Ravi</a:t>
            </a:r>
          </a:p>
        </p:txBody>
      </p:sp>
    </p:spTree>
    <p:extLst>
      <p:ext uri="{BB962C8B-B14F-4D97-AF65-F5344CB8AC3E}">
        <p14:creationId xmlns:p14="http://schemas.microsoft.com/office/powerpoint/2010/main" val="3092828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A4AFE-B4B3-402B-8240-FD443514E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- Run the Elbow Method to Yield an Optimal 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B519E8-A182-406F-956E-579484755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8675" y="2097087"/>
            <a:ext cx="7370909" cy="4459399"/>
          </a:xfrm>
        </p:spPr>
      </p:pic>
    </p:spTree>
    <p:extLst>
      <p:ext uri="{BB962C8B-B14F-4D97-AF65-F5344CB8AC3E}">
        <p14:creationId xmlns:p14="http://schemas.microsoft.com/office/powerpoint/2010/main" val="244210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63DB4-57B3-476E-819C-2EB9C53DE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housing prices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B5B5A-9FA7-45C5-B1DF-297E40684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 housing prices for each neighborhood. We can divide our dataset into five bins and visualize using a histogram.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7F3665-757B-4356-A151-FB2D49C0E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0813" y="3336119"/>
            <a:ext cx="4482353" cy="321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282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C3B42-6F90-48C5-BD0F-D913C3F25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Housing Price Ranges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DD0DE-C966-4176-A307-9721DE966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 $200,000: "Very Low"</a:t>
            </a:r>
          </a:p>
          <a:p>
            <a:r>
              <a:rPr lang="en-US" dirty="0"/>
              <a:t>$200,000 - $400,000: "Low"</a:t>
            </a:r>
          </a:p>
          <a:p>
            <a:r>
              <a:rPr lang="en-US" dirty="0"/>
              <a:t>$400,000 - $600,000: "Medium"</a:t>
            </a:r>
          </a:p>
          <a:p>
            <a:r>
              <a:rPr lang="en-US" dirty="0"/>
              <a:t>$600,000 - $800,000: "Medium-High"</a:t>
            </a:r>
          </a:p>
          <a:p>
            <a:r>
              <a:rPr lang="en-US" dirty="0"/>
              <a:t>$800,000 - $1,000,000: "High"</a:t>
            </a:r>
          </a:p>
          <a:p>
            <a:r>
              <a:rPr lang="en-US" dirty="0"/>
              <a:t>&gt; $1,000,000 USD: "Very High"</a:t>
            </a:r>
          </a:p>
        </p:txBody>
      </p:sp>
    </p:spTree>
    <p:extLst>
      <p:ext uri="{BB962C8B-B14F-4D97-AF65-F5344CB8AC3E}">
        <p14:creationId xmlns:p14="http://schemas.microsoft.com/office/powerpoint/2010/main" val="1418030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EE315-A91F-4AFE-82E2-BE02F2DF4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Neighborhood Housing Price Trends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20784E-8286-41BF-8605-B8C442B20F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2200" y="3049371"/>
            <a:ext cx="6776291" cy="2645132"/>
          </a:xfrm>
        </p:spPr>
      </p:pic>
    </p:spTree>
    <p:extLst>
      <p:ext uri="{BB962C8B-B14F-4D97-AF65-F5344CB8AC3E}">
        <p14:creationId xmlns:p14="http://schemas.microsoft.com/office/powerpoint/2010/main" val="1780001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4F361-132E-4BE7-A1EC-32311B7A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3 Venues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5EF58B-44AD-47F7-86C4-960784FB24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2" y="2198351"/>
            <a:ext cx="7265207" cy="2906084"/>
          </a:xfrm>
        </p:spPr>
      </p:pic>
    </p:spTree>
    <p:extLst>
      <p:ext uri="{BB962C8B-B14F-4D97-AF65-F5344CB8AC3E}">
        <p14:creationId xmlns:p14="http://schemas.microsoft.com/office/powerpoint/2010/main" val="1775692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4EE22-74D5-40C7-B64B-E8F66D047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Examine each cluster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D9439-D2C8-4AA2-8289-F4B2627BB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First, we examine each cluster to see the distribution of neighborhoods and observe the top 3 most common venues for neighborhoods in the same cluster.</a:t>
            </a:r>
          </a:p>
          <a:p>
            <a:r>
              <a:rPr lang="en-US" dirty="0"/>
              <a:t>Cluster 0 : "Food venues and </a:t>
            </a:r>
            <a:r>
              <a:rPr lang="en-US" dirty="0" err="1"/>
              <a:t>misc</a:t>
            </a:r>
            <a:r>
              <a:rPr lang="en-US" dirty="0"/>
              <a:t> social venues"</a:t>
            </a:r>
          </a:p>
          <a:p>
            <a:r>
              <a:rPr lang="en-US" dirty="0"/>
              <a:t>Cluster 1 : "Sporting Goods"</a:t>
            </a:r>
          </a:p>
          <a:p>
            <a:r>
              <a:rPr lang="en-US" dirty="0"/>
              <a:t>Cluster 2 : "Stores and residential venues"</a:t>
            </a:r>
          </a:p>
          <a:p>
            <a:r>
              <a:rPr lang="en-US" dirty="0"/>
              <a:t>Cluster 3 : "Park"</a:t>
            </a:r>
          </a:p>
          <a:p>
            <a:r>
              <a:rPr lang="en-US" dirty="0"/>
              <a:t>Cluster 4 : "Gym"</a:t>
            </a:r>
          </a:p>
        </p:txBody>
      </p:sp>
    </p:spTree>
    <p:extLst>
      <p:ext uri="{BB962C8B-B14F-4D97-AF65-F5344CB8AC3E}">
        <p14:creationId xmlns:p14="http://schemas.microsoft.com/office/powerpoint/2010/main" val="39108409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81402-A955-4271-95C9-3E310B65B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choropleth map with clustered markers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952153-3FEE-4113-9469-41BC05124D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5125" y="1925209"/>
            <a:ext cx="4971398" cy="4913741"/>
          </a:xfrm>
        </p:spPr>
      </p:pic>
    </p:spTree>
    <p:extLst>
      <p:ext uri="{BB962C8B-B14F-4D97-AF65-F5344CB8AC3E}">
        <p14:creationId xmlns:p14="http://schemas.microsoft.com/office/powerpoint/2010/main" val="2505752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81402-A955-4271-95C9-3E310B65B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choropleth map- House PRICE RANGE FOR CLUSTERED NEIGHBORHOODS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1D7E195-42E9-472D-9BC0-1393292464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7118" y="2249488"/>
            <a:ext cx="9603034" cy="4151312"/>
          </a:xfrm>
        </p:spPr>
      </p:pic>
    </p:spTree>
    <p:extLst>
      <p:ext uri="{BB962C8B-B14F-4D97-AF65-F5344CB8AC3E}">
        <p14:creationId xmlns:p14="http://schemas.microsoft.com/office/powerpoint/2010/main" val="621547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31D0B-2DC0-4BB5-ACB7-91D0539F6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2708A-D084-4DC1-9B27-45F37CD61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Explored the median house prices for each neighborhood to further analyze which neighborhood would offer a good combination of affordability as well as being close to social venues which would contribute to the attractiveness for any potential buyer.</a:t>
            </a:r>
          </a:p>
          <a:p>
            <a:r>
              <a:rPr lang="en-US" dirty="0"/>
              <a:t>Examined the neighborhoods in each cluster and plotted the results on a map of Austin. This depicts the venues in each neighborhood as well as the approximate cost of purchasing a house.</a:t>
            </a:r>
          </a:p>
        </p:txBody>
      </p:sp>
    </p:spTree>
    <p:extLst>
      <p:ext uri="{BB962C8B-B14F-4D97-AF65-F5344CB8AC3E}">
        <p14:creationId xmlns:p14="http://schemas.microsoft.com/office/powerpoint/2010/main" val="4280608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3D2E8-F688-4159-9AC4-0318EFCC4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3ABDC-0221-41F8-8201-013E92A96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more people move to Austin, TX the city is experiencing a real estate boom along with a rapidly expanding social scene. </a:t>
            </a:r>
          </a:p>
          <a:p>
            <a:r>
              <a:rPr lang="en-US" dirty="0"/>
              <a:t>Investors, residents and maybe even city planning officials can benefit greatly from access to results from data analysis.</a:t>
            </a:r>
          </a:p>
        </p:txBody>
      </p:sp>
    </p:spTree>
    <p:extLst>
      <p:ext uri="{BB962C8B-B14F-4D97-AF65-F5344CB8AC3E}">
        <p14:creationId xmlns:p14="http://schemas.microsoft.com/office/powerpoint/2010/main" val="470324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CEF1-2010-4C37-B2AB-A38362E8E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Introduction/Background – </a:t>
            </a:r>
            <a:r>
              <a:rPr lang="en-US" dirty="0" err="1"/>
              <a:t>Austin,TX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1FE3E-8664-42B0-BB4C-E107DB6EE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</a:rPr>
              <a:t> Austin is the capital city of the U.S. state of Texas, as well as the seat and largest city of Travis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11th-most populous city in the United States, the fourth-most-populous city in Texas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Austin is a major center for high tech fueling population growth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Austin’s population has been growing at an average rate of 55,500 people every year or 155 people every day since 2010.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City to create more jobs than any other metropolitan area in the country in 2020, despite the pandemic.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043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DD542-A3E0-4803-B72A-4CA5C2B9F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6A697-B3D7-43DA-9574-4BA4DF5DE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[1]. Austin, Texas, Wikipedia. Retrieved from: https://en.wikipedia.org/wiki/Austin,_Texas </a:t>
            </a:r>
          </a:p>
          <a:p>
            <a:r>
              <a:rPr lang="en-US" dirty="0"/>
              <a:t>[2] Texas- Hottest Real Estate Market in 2020? Retrieved from: https://www.marketcurrentswealthnet.com/features/texas-hottest-real-estate-market-in-2020/ </a:t>
            </a:r>
          </a:p>
          <a:p>
            <a:r>
              <a:rPr lang="en-US" dirty="0"/>
              <a:t>[3]. Boundaries: Austin Neighborhood Planning Areas, data.austintexas.gov, the official City of Austin open data portal. Retrieved from: https://data.austintexas.gov/dataset/Boundaries-Austin-Neighborhood-Planning-Areas/nz5f-3t2e/data </a:t>
            </a:r>
          </a:p>
          <a:p>
            <a:r>
              <a:rPr lang="en-US" dirty="0"/>
              <a:t>[4]. Austin Home Prices &amp; </a:t>
            </a:r>
            <a:r>
              <a:rPr lang="en-US" dirty="0" err="1"/>
              <a:t>Values,Zillow</a:t>
            </a:r>
            <a:r>
              <a:rPr lang="en-US" dirty="0"/>
              <a:t>. Retrieved from https://www.zillow.com/austin-tx/home-values/ </a:t>
            </a:r>
          </a:p>
          <a:p>
            <a:r>
              <a:rPr lang="en-US" dirty="0"/>
              <a:t>[5] Queried venue data for each </a:t>
            </a:r>
            <a:r>
              <a:rPr lang="en-US" dirty="0" err="1"/>
              <a:t>neighbood</a:t>
            </a:r>
            <a:r>
              <a:rPr lang="en-US" dirty="0"/>
              <a:t> using the foursquare API, </a:t>
            </a:r>
            <a:r>
              <a:rPr lang="en-US" dirty="0" err="1"/>
              <a:t>FourSquare</a:t>
            </a:r>
            <a:r>
              <a:rPr lang="en-US" dirty="0"/>
              <a:t> API. Retrieved from: https://developer.foursquare.com/docs/api-reference/venues/explore/</a:t>
            </a:r>
          </a:p>
        </p:txBody>
      </p:sp>
    </p:spTree>
    <p:extLst>
      <p:ext uri="{BB962C8B-B14F-4D97-AF65-F5344CB8AC3E}">
        <p14:creationId xmlns:p14="http://schemas.microsoft.com/office/powerpoint/2010/main" val="2458404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28588-CB74-4B50-9F4F-037F75A4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Understanding – Neighborhood And housing Market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15E0C-51FC-4B1E-A8CE-D2351247A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Investors expected to prefer neighborhoods with lower real estate cost and lesser competition in terms of similar businesses when starting off.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Residents may want to choose neighborhoods where real estate values are lower and more social avenues are present.</a:t>
            </a:r>
          </a:p>
          <a:p>
            <a:pPr algn="l"/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</a:rPr>
              <a:t>Objective is to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create a map and information chart where the real estate index is placed on Austin and each district is clustered according to the venue density.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655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9A1B5-6280-4C71-AC74-181C63BDD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Requirements - Geospatial and Venue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0D689-EAAD-48CD-91B3-EB9240C18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</a:rPr>
              <a:t>Foursquare API to get the most common venues of given neighborhood of Austin.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An excel file containing a list of Austin neighborhoods and the associated median home prices downloaded from the following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zillow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. </a:t>
            </a:r>
          </a:p>
          <a:p>
            <a:pPr marL="0" indent="0">
              <a:buNone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• A json file from the Official City of Austin Data portal containing a list of neighborhoods and their planning areas.</a:t>
            </a:r>
          </a:p>
          <a:p>
            <a:r>
              <a:rPr lang="en-US" sz="1800" b="0" i="0" u="none" strike="noStrike" baseline="0" dirty="0">
                <a:solidFill>
                  <a:schemeClr val="bg1"/>
                </a:solidFill>
                <a:latin typeface="Average-Regular"/>
              </a:rPr>
              <a:t>To clearly display the number of existing Asian restaurants in each neighborhood. We need folium to draw choropleth maps</a:t>
            </a:r>
            <a:endParaRPr lang="en-US" sz="1800" b="0" i="0" u="none" strike="noStrike" baseline="0" dirty="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299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34357-9BBC-4AE8-8B51-5D8CBB21D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6E7DD-11B7-4F64-BD42-F3D21DE50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So far, we have initially formatted the following data: </a:t>
            </a:r>
          </a:p>
          <a:p>
            <a:pPr lvl="1"/>
            <a:r>
              <a:rPr lang="en-US" sz="14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Dataframe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df_merged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contains names of Austin neighborhoods, median house prices and their geographic coordinates. </a:t>
            </a:r>
          </a:p>
          <a:p>
            <a:pPr lvl="1"/>
            <a:r>
              <a:rPr lang="en-US" sz="14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Dataframe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austin_venues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contains neighborhoods with all nearby venues as well as returned values from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FourSquare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API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The purpose of using the data: </a:t>
            </a:r>
          </a:p>
          <a:p>
            <a:pPr lvl="1"/>
            <a:r>
              <a:rPr lang="en-US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Display the number of nearby venues for each neighborhood on a choropleth map </a:t>
            </a:r>
          </a:p>
          <a:p>
            <a:pPr lvl="1"/>
            <a:r>
              <a:rPr lang="en-US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Mark neighborhoods on the map with clusters to reveal insights to categories of venues </a:t>
            </a:r>
          </a:p>
          <a:p>
            <a:pPr lvl="1"/>
            <a:r>
              <a:rPr lang="en-US" sz="1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Mark map with clusters to reveal housing price trends for each neighborhood in Austin.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814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85F97-C2BA-4EF1-8B2A-C3FA47040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 - For Choropleth Map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6827D98-3CB1-48A0-A159-95B959094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display venue density on a choropleth map, create a </a:t>
            </a:r>
            <a:r>
              <a:rPr lang="en-US" dirty="0" err="1"/>
              <a:t>dataframe</a:t>
            </a:r>
            <a:r>
              <a:rPr lang="en-US" dirty="0"/>
              <a:t> </a:t>
            </a:r>
            <a:r>
              <a:rPr lang="en-US" dirty="0" err="1"/>
              <a:t>venue_counts</a:t>
            </a:r>
            <a:r>
              <a:rPr lang="en-US" dirty="0"/>
              <a:t> with a count of venues near each neighborhood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1FC71F-04D5-4981-A047-08B786EB7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996" y="3260060"/>
            <a:ext cx="2606199" cy="346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575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9B77C-0A16-473B-86D5-104ECFFDA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 - For Clustering Neighborhoods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69564-546A-44B1-B8D4-720605AFC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reveal characteristics of nearby venues, compute the mean of each venue category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EE0EAB-5630-4A90-AF09-53024AAC9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87" y="3429000"/>
            <a:ext cx="9603130" cy="221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253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AC34C-044B-446E-8EB9-8F8FC9D6F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 - For Showing Distribution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4AC7D7-83AC-423A-B075-9354E6F475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6201" y="2733908"/>
            <a:ext cx="9036424" cy="2572871"/>
          </a:xfrm>
        </p:spPr>
      </p:pic>
    </p:spTree>
    <p:extLst>
      <p:ext uri="{BB962C8B-B14F-4D97-AF65-F5344CB8AC3E}">
        <p14:creationId xmlns:p14="http://schemas.microsoft.com/office/powerpoint/2010/main" val="519681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F541B-AA47-442E-8893-2E567FE4F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- K-Means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BF782-69EC-483E-A823-B442063CA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fitting the K-Means clustering model to the dataset, adding clustered labels as a new column.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4B9376-B9B9-4405-B535-805F066E6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791" y="3546662"/>
            <a:ext cx="9215718" cy="285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3455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35</TotalTime>
  <Words>919</Words>
  <Application>Microsoft Office PowerPoint</Application>
  <PresentationFormat>Widescreen</PresentationFormat>
  <Paragraphs>67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Average-Regular</vt:lpstr>
      <vt:lpstr>Calibri</vt:lpstr>
      <vt:lpstr>Tw Cen MT</vt:lpstr>
      <vt:lpstr>Circuit</vt:lpstr>
      <vt:lpstr>House Market and Venues in Austin</vt:lpstr>
      <vt:lpstr>Introduction/Background – Austin,TX</vt:lpstr>
      <vt:lpstr>Business Understanding – Neighborhood And housing Market Analysis</vt:lpstr>
      <vt:lpstr>Data Requirements - Geospatial and Venue Data</vt:lpstr>
      <vt:lpstr>Data Understanding</vt:lpstr>
      <vt:lpstr>Data Preparation - For Choropleth Map</vt:lpstr>
      <vt:lpstr>Data Preparation - For Clustering Neighborhoods</vt:lpstr>
      <vt:lpstr>Data Preparation - For Showing Distribution</vt:lpstr>
      <vt:lpstr>Modeling - K-Means Clustering</vt:lpstr>
      <vt:lpstr>Evaluation - Run the Elbow Method to Yield an Optimal K</vt:lpstr>
      <vt:lpstr>Analysis of housing prices</vt:lpstr>
      <vt:lpstr>Housing Price Ranges</vt:lpstr>
      <vt:lpstr>Analyze Neighborhood Housing Price Trends</vt:lpstr>
      <vt:lpstr>Top 3 Venues</vt:lpstr>
      <vt:lpstr>Examine each cluster</vt:lpstr>
      <vt:lpstr>choropleth map with clustered markers</vt:lpstr>
      <vt:lpstr>choropleth map- House PRICE RANGE FOR CLUSTERED NEIGHBORHOODS</vt:lpstr>
      <vt:lpstr>DISCUSSION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Market and Venues in Austin</dc:title>
  <dc:creator>Rahul Ravi</dc:creator>
  <cp:lastModifiedBy>Rahul Ravi</cp:lastModifiedBy>
  <cp:revision>4</cp:revision>
  <dcterms:created xsi:type="dcterms:W3CDTF">2020-09-03T15:53:37Z</dcterms:created>
  <dcterms:modified xsi:type="dcterms:W3CDTF">2020-09-03T16:29:23Z</dcterms:modified>
</cp:coreProperties>
</file>

<file path=docProps/thumbnail.jpeg>
</file>